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3"/>
  </p:notesMasterIdLst>
  <p:sldIdLst>
    <p:sldId id="256" r:id="rId3"/>
    <p:sldId id="344" r:id="rId4"/>
    <p:sldId id="396" r:id="rId5"/>
    <p:sldId id="353" r:id="rId6"/>
    <p:sldId id="395" r:id="rId7"/>
    <p:sldId id="400" r:id="rId8"/>
    <p:sldId id="407" r:id="rId9"/>
    <p:sldId id="397" r:id="rId10"/>
    <p:sldId id="392" r:id="rId11"/>
    <p:sldId id="393" r:id="rId12"/>
    <p:sldId id="398" r:id="rId13"/>
    <p:sldId id="399" r:id="rId14"/>
    <p:sldId id="401" r:id="rId15"/>
    <p:sldId id="394" r:id="rId16"/>
    <p:sldId id="403" r:id="rId17"/>
    <p:sldId id="404" r:id="rId18"/>
    <p:sldId id="405" r:id="rId19"/>
    <p:sldId id="406" r:id="rId20"/>
    <p:sldId id="408" r:id="rId21"/>
    <p:sldId id="402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188"/>
    <p:restoredTop sz="93750"/>
  </p:normalViewPr>
  <p:slideViewPr>
    <p:cSldViewPr snapToGrid="0" snapToObjects="1">
      <p:cViewPr varScale="1">
        <p:scale>
          <a:sx n="51" d="100"/>
          <a:sy n="51" d="100"/>
        </p:scale>
        <p:origin x="208" y="15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F16F3-24CE-2D4D-860E-B8329E83D87B}" type="datetimeFigureOut">
              <a:rPr kumimoji="1" lang="zh-CN" altLang="en-US" smtClean="0"/>
              <a:t>2020/8/13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AAA4B-A5FF-FB47-91A5-F3D8EB0D0F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35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发布时间</a:t>
            </a:r>
            <a:r>
              <a:rPr kumimoji="1" lang="en-US" altLang="zh-Hans" dirty="0"/>
              <a:t>:2019</a:t>
            </a:r>
            <a:r>
              <a:rPr kumimoji="1" lang="zh-Hans" altLang="en-US" dirty="0"/>
              <a:t>年苹果开发者大会</a:t>
            </a:r>
            <a:endParaRPr kumimoji="1" lang="en-US" altLang="zh-Hans" dirty="0"/>
          </a:p>
          <a:p>
            <a:r>
              <a:rPr kumimoji="1" lang="zh-Hans" altLang="en-US" dirty="0"/>
              <a:t>特点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跨平台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声明式语法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热更新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AA4B-A5FF-FB47-91A5-F3D8EB0D0F2B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818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不支持安卓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放在这里是一种生态畅想</a:t>
            </a:r>
            <a:r>
              <a:rPr kumimoji="1" lang="en-US" altLang="zh-Hans" dirty="0"/>
              <a:t>.</a:t>
            </a:r>
          </a:p>
          <a:p>
            <a:r>
              <a:rPr kumimoji="1" lang="zh-Hans" altLang="en-US" dirty="0"/>
              <a:t>安卓开源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AA4B-A5FF-FB47-91A5-F3D8EB0D0F2B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6584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举例</a:t>
            </a:r>
            <a:r>
              <a:rPr kumimoji="1" lang="en-US" altLang="zh-Hans" dirty="0"/>
              <a:t>:</a:t>
            </a:r>
            <a:r>
              <a:rPr kumimoji="1" lang="zh-Hans" altLang="en-US" dirty="0"/>
              <a:t>做菜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AA4B-A5FF-FB47-91A5-F3D8EB0D0F2B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36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Hans" dirty="0"/>
              <a:t>1.</a:t>
            </a:r>
            <a:r>
              <a:rPr kumimoji="1" lang="zh-Hans" altLang="en-US" dirty="0"/>
              <a:t>不成熟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文档不全面</a:t>
            </a:r>
            <a:r>
              <a:rPr kumimoji="1" lang="en-US" altLang="zh-Hans" dirty="0"/>
              <a:t>,</a:t>
            </a:r>
            <a:r>
              <a:rPr kumimoji="1" lang="zh-Hans" altLang="en-US" dirty="0"/>
              <a:t>控件缺失</a:t>
            </a:r>
            <a:endParaRPr kumimoji="1" lang="en-US" altLang="zh-Hans" dirty="0"/>
          </a:p>
          <a:p>
            <a:r>
              <a:rPr kumimoji="1" lang="en-US" altLang="zh-Hans" dirty="0"/>
              <a:t>2.</a:t>
            </a:r>
            <a:r>
              <a:rPr kumimoji="1" lang="zh-Hans" altLang="en-US" dirty="0"/>
              <a:t>至少</a:t>
            </a:r>
            <a:r>
              <a:rPr kumimoji="1" lang="en-US" altLang="zh-Hans" dirty="0"/>
              <a:t>iOS 13,</a:t>
            </a:r>
            <a:r>
              <a:rPr kumimoji="1" lang="zh-Hans" altLang="en-US" dirty="0"/>
              <a:t>或者说是</a:t>
            </a:r>
            <a:r>
              <a:rPr kumimoji="1" lang="en-US" altLang="zh-Hans" dirty="0"/>
              <a:t>iOS14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BAAA4B-A5FF-FB47-91A5-F3D8EB0D0F2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74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073426"/>
            <a:ext cx="12192000" cy="535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8DC774-1C04-C64C-91C2-221D05FEEE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9062" y="132155"/>
            <a:ext cx="753600" cy="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192946" y="1811319"/>
            <a:ext cx="7628017" cy="1128712"/>
          </a:xfrm>
        </p:spPr>
        <p:txBody>
          <a:bodyPr/>
          <a:lstStyle/>
          <a:p>
            <a:r>
              <a:rPr kumimoji="1" lang="zh-CN" altLang="en-US" dirty="0"/>
              <a:t>  </a:t>
            </a:r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Hans" dirty="0" err="1"/>
              <a:t>SwiftUI</a:t>
            </a:r>
            <a:endParaRPr kumimoji="1"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1EEA07-D4D8-B347-A4D0-514F5D49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1" y="1811319"/>
            <a:ext cx="936586" cy="93658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A88CA3-8595-344D-8B45-2730B1A10D45}"/>
              </a:ext>
            </a:extLst>
          </p:cNvPr>
          <p:cNvSpPr txBox="1"/>
          <p:nvPr/>
        </p:nvSpPr>
        <p:spPr>
          <a:xfrm>
            <a:off x="3192946" y="3491119"/>
            <a:ext cx="4414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Better apps. Less code.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bg1"/>
                </a:solidFill>
              </a:rPr>
              <a:t>编写更少的代码，打造更出色的 </a:t>
            </a:r>
            <a:r>
              <a:rPr lang="en-US" altLang="zh-CN" sz="2000" b="1" dirty="0">
                <a:solidFill>
                  <a:schemeClr val="bg1"/>
                </a:solidFill>
              </a:rPr>
              <a:t>app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95F9D2-768B-6449-B1C8-BD5B79F2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316" y="3616832"/>
            <a:ext cx="2611507" cy="264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4ABAB7-959D-5041-A347-0DA7AD48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20" y="1261462"/>
            <a:ext cx="8671713" cy="50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D1AE6F-DCAD-464B-A6DF-5FD19A5AE14B}"/>
              </a:ext>
            </a:extLst>
          </p:cNvPr>
          <p:cNvSpPr/>
          <p:nvPr/>
        </p:nvSpPr>
        <p:spPr>
          <a:xfrm>
            <a:off x="322288" y="1643769"/>
            <a:ext cx="4896098" cy="597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b="1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Xib</a:t>
            </a:r>
            <a:r>
              <a:rPr kumimoji="1" lang="zh-CN" alt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kumimoji="1" lang="en-US" altLang="zh-CN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Storyboard</a:t>
            </a:r>
            <a:r>
              <a:rPr kumimoji="1" lang="zh-CN" alt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的缺点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77D3C3-10A5-0640-9F05-B71FF16A1559}"/>
              </a:ext>
            </a:extLst>
          </p:cNvPr>
          <p:cNvSpPr txBox="1"/>
          <p:nvPr/>
        </p:nvSpPr>
        <p:spPr>
          <a:xfrm>
            <a:off x="2159876" y="2833567"/>
            <a:ext cx="6702476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不支持纯代码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实际显示效果需要重新编译运行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BDDFDE-54C2-514F-B30C-F129D7ED1F9C}"/>
              </a:ext>
            </a:extLst>
          </p:cNvPr>
          <p:cNvSpPr txBox="1"/>
          <p:nvPr/>
        </p:nvSpPr>
        <p:spPr>
          <a:xfrm>
            <a:off x="2191664" y="3951102"/>
            <a:ext cx="563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多人协作易冲突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解决冲突相对困难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A1FE94-7A10-7C49-842F-95728B9908ED}"/>
              </a:ext>
            </a:extLst>
          </p:cNvPr>
          <p:cNvSpPr txBox="1"/>
          <p:nvPr/>
        </p:nvSpPr>
        <p:spPr>
          <a:xfrm>
            <a:off x="2159876" y="5140900"/>
            <a:ext cx="640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" altLang="zh-CN" sz="2400" dirty="0" err="1">
                <a:solidFill>
                  <a:schemeClr val="bg1">
                    <a:lumMod val="50000"/>
                  </a:schemeClr>
                </a:solidFill>
              </a:rPr>
              <a:t>Xcode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无法检查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看不到代码的更改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易崩溃</a:t>
            </a:r>
          </a:p>
        </p:txBody>
      </p:sp>
    </p:spTree>
    <p:extLst>
      <p:ext uri="{BB962C8B-B14F-4D97-AF65-F5344CB8AC3E}">
        <p14:creationId xmlns:p14="http://schemas.microsoft.com/office/powerpoint/2010/main" val="38944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D1AE6F-DCAD-464B-A6DF-5FD19A5AE14B}"/>
              </a:ext>
            </a:extLst>
          </p:cNvPr>
          <p:cNvSpPr/>
          <p:nvPr/>
        </p:nvSpPr>
        <p:spPr>
          <a:xfrm>
            <a:off x="322288" y="1643769"/>
            <a:ext cx="3173947" cy="597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b="1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SwiftUI</a:t>
            </a:r>
            <a:endParaRPr kumimoji="1" lang="zh-CN" altLang="en-US" sz="280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77D3C3-10A5-0640-9F05-B71FF16A1559}"/>
              </a:ext>
            </a:extLst>
          </p:cNvPr>
          <p:cNvSpPr txBox="1"/>
          <p:nvPr/>
        </p:nvSpPr>
        <p:spPr>
          <a:xfrm flipH="1">
            <a:off x="824752" y="2833567"/>
            <a:ext cx="3245223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与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Xocde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深度集成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即时预览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即时编辑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代码即是可视化编辑对象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4FAD4-F757-FC49-BB04-D1EFC7A2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4" y="1326777"/>
            <a:ext cx="6899913" cy="4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77D3C3-10A5-0640-9F05-B71FF16A1559}"/>
              </a:ext>
            </a:extLst>
          </p:cNvPr>
          <p:cNvSpPr txBox="1"/>
          <p:nvPr/>
        </p:nvSpPr>
        <p:spPr>
          <a:xfrm flipH="1">
            <a:off x="738834" y="1818708"/>
            <a:ext cx="740883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调试方便迅捷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多屏幕预览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一次适配所有机型。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D0E9AC-4AD0-A546-9142-D97A8C19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32" y="3483875"/>
            <a:ext cx="7762689" cy="25937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993988-964B-1D44-A87E-2EAC964C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021" y="1574800"/>
            <a:ext cx="1903278" cy="190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实时预览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66958-7831-6D46-88C5-E311124F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61" y="1404133"/>
            <a:ext cx="6437401" cy="48477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935FC4-BD08-D64F-B08F-A6D97029141F}"/>
              </a:ext>
            </a:extLst>
          </p:cNvPr>
          <p:cNvSpPr txBox="1"/>
          <p:nvPr/>
        </p:nvSpPr>
        <p:spPr>
          <a:xfrm>
            <a:off x="322288" y="3074885"/>
            <a:ext cx="4424389" cy="152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对设计友好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作为设计工具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可托可写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反向生成代码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71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en" altLang="zh-CN" dirty="0"/>
              <a:t>Talk is cheap. Show me the code.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07AC3E-F8F6-8E4D-8815-32DD4247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41" y="2990746"/>
            <a:ext cx="1635041" cy="16350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817455-8558-0041-9572-D8956697A548}"/>
              </a:ext>
            </a:extLst>
          </p:cNvPr>
          <p:cNvSpPr/>
          <p:nvPr/>
        </p:nvSpPr>
        <p:spPr>
          <a:xfrm>
            <a:off x="1864659" y="2827321"/>
            <a:ext cx="5988424" cy="235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学习一种新的编程语言的唯一方法，就是用它编写程序。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— Dennis Ritchie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8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4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en" altLang="zh-CN" dirty="0"/>
              <a:t>Talk is cheap. Show me the code.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0B5245-C6CE-4F4F-B187-4B555D53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74" y="1109171"/>
            <a:ext cx="8517208" cy="51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4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zh-Hans" altLang="en-US" dirty="0"/>
              <a:t>万物皆对象</a:t>
            </a:r>
            <a:r>
              <a:rPr lang="en-US" altLang="zh-Hans" dirty="0"/>
              <a:t>,</a:t>
            </a:r>
            <a:r>
              <a:rPr lang="zh-Hans" altLang="en-US" dirty="0"/>
              <a:t>为什么用</a:t>
            </a:r>
            <a:r>
              <a:rPr lang="en-US" altLang="zh-Hans" dirty="0" err="1"/>
              <a:t>struct</a:t>
            </a:r>
            <a:r>
              <a:rPr lang="zh-Hans" altLang="en-US" dirty="0"/>
              <a:t> 表示</a:t>
            </a:r>
            <a:r>
              <a:rPr lang="en-US" altLang="zh-Hans" dirty="0"/>
              <a:t>View</a:t>
            </a:r>
            <a:r>
              <a:rPr lang="zh-Hans" altLang="en-US" dirty="0"/>
              <a:t> </a:t>
            </a:r>
            <a:r>
              <a:rPr lang="en-US" altLang="zh-Hans" dirty="0"/>
              <a:t>?</a:t>
            </a:r>
            <a:endParaRPr lang="e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4C8295-46DE-1644-9487-7BB1EA57836C}"/>
              </a:ext>
            </a:extLst>
          </p:cNvPr>
          <p:cNvSpPr/>
          <p:nvPr/>
        </p:nvSpPr>
        <p:spPr>
          <a:xfrm>
            <a:off x="322288" y="1838907"/>
            <a:ext cx="51159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 性能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 结构体比类更简单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更轻量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A88DA3-2E6B-6B4F-9C96-5FF431488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459" y="1838907"/>
            <a:ext cx="6178693" cy="36413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FB6BA46-B1E3-1D49-A407-32D64FC19247}"/>
              </a:ext>
            </a:extLst>
          </p:cNvPr>
          <p:cNvSpPr txBox="1"/>
          <p:nvPr/>
        </p:nvSpPr>
        <p:spPr>
          <a:xfrm>
            <a:off x="8390021" y="5847053"/>
            <a:ext cx="19731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</a:t>
            </a:r>
            <a:r>
              <a:rPr kumimoji="1" lang="en-US" altLang="zh-Hans" sz="2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IKit</a:t>
            </a:r>
            <a:r>
              <a:rPr kumimoji="1" lang="zh-Hans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继承关系</a:t>
            </a:r>
            <a:endParaRPr kumimoji="1" lang="zh-CN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2327B9-8A3B-9B42-BF9E-336461BBD197}"/>
              </a:ext>
            </a:extLst>
          </p:cNvPr>
          <p:cNvSpPr txBox="1"/>
          <p:nvPr/>
        </p:nvSpPr>
        <p:spPr>
          <a:xfrm>
            <a:off x="850232" y="3159851"/>
            <a:ext cx="458804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结构简单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不会有从父类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爷爷类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爷爷的爷爷类继承的意外财产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可能有的属性自身并不需要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kumimoji="1" lang="zh-CN" altLang="en-US" sz="20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43A2-0A5D-154A-BA24-C4D5B41FAFB6}"/>
              </a:ext>
            </a:extLst>
          </p:cNvPr>
          <p:cNvSpPr txBox="1"/>
          <p:nvPr/>
        </p:nvSpPr>
        <p:spPr>
          <a:xfrm>
            <a:off x="850232" y="4858398"/>
            <a:ext cx="3414717" cy="453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不需要引用计数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减少开销</a:t>
            </a:r>
            <a:endParaRPr kumimoji="1" lang="zh-CN" altLang="en-US" sz="20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597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zh-Hans" altLang="en-US" dirty="0"/>
              <a:t>万物皆对象</a:t>
            </a:r>
            <a:r>
              <a:rPr lang="en-US" altLang="zh-Hans" dirty="0"/>
              <a:t>,</a:t>
            </a:r>
            <a:r>
              <a:rPr lang="zh-Hans" altLang="en-US" dirty="0"/>
              <a:t>为什么用</a:t>
            </a:r>
            <a:r>
              <a:rPr lang="en-US" altLang="zh-Hans" dirty="0" err="1"/>
              <a:t>struct</a:t>
            </a:r>
            <a:r>
              <a:rPr lang="zh-Hans" altLang="en-US" dirty="0"/>
              <a:t> 表示</a:t>
            </a:r>
            <a:r>
              <a:rPr lang="en-US" altLang="zh-Hans" dirty="0"/>
              <a:t>View</a:t>
            </a:r>
            <a:r>
              <a:rPr lang="zh-Hans" altLang="en-US" dirty="0"/>
              <a:t> </a:t>
            </a:r>
            <a:r>
              <a:rPr lang="en-US" altLang="zh-Hans" dirty="0"/>
              <a:t>?</a:t>
            </a:r>
            <a:endParaRPr lang="en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24C8295-46DE-1644-9487-7BB1EA57836C}"/>
              </a:ext>
            </a:extLst>
          </p:cNvPr>
          <p:cNvSpPr/>
          <p:nvPr/>
        </p:nvSpPr>
        <p:spPr>
          <a:xfrm>
            <a:off x="322288" y="1838907"/>
            <a:ext cx="51159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</a:rPr>
              <a:t>2.</a:t>
            </a:r>
            <a:r>
              <a:rPr lang="zh-Hans" altLang="en-US" sz="2400" dirty="0">
                <a:solidFill>
                  <a:schemeClr val="bg1">
                    <a:lumMod val="50000"/>
                  </a:schemeClr>
                </a:solidFill>
              </a:rPr>
              <a:t> 强迫我们以一种更干净方式的隔离状态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B6BA46-B1E3-1D49-A407-32D64FC19247}"/>
              </a:ext>
            </a:extLst>
          </p:cNvPr>
          <p:cNvSpPr txBox="1"/>
          <p:nvPr/>
        </p:nvSpPr>
        <p:spPr>
          <a:xfrm>
            <a:off x="7577622" y="5393658"/>
            <a:ext cx="1973179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Hans" sz="2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SwiftUI</a:t>
            </a:r>
            <a:endParaRPr kumimoji="1" lang="zh-CN" altLang="en-US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2327B9-8A3B-9B42-BF9E-336461BBD197}"/>
              </a:ext>
            </a:extLst>
          </p:cNvPr>
          <p:cNvSpPr txBox="1"/>
          <p:nvPr/>
        </p:nvSpPr>
        <p:spPr>
          <a:xfrm>
            <a:off x="850232" y="3159851"/>
            <a:ext cx="4588042" cy="453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值类型与引用类型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endParaRPr kumimoji="1" lang="zh-CN" altLang="en-US" sz="20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C643A2-0A5D-154A-BA24-C4D5B41FAFB6}"/>
              </a:ext>
            </a:extLst>
          </p:cNvPr>
          <p:cNvSpPr txBox="1"/>
          <p:nvPr/>
        </p:nvSpPr>
        <p:spPr>
          <a:xfrm>
            <a:off x="850232" y="3856970"/>
            <a:ext cx="495701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类比较灵活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可以自由的修改他的值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kumimoji="1" lang="en-US" altLang="zh-Hans" sz="2000" kern="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SwiftUI</a:t>
            </a:r>
            <a:r>
              <a:rPr kumimoji="1" lang="zh-Hans" altLang="en-U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无法通过值的变化去自行更新</a:t>
            </a:r>
            <a:r>
              <a:rPr kumimoji="1" lang="en-US" altLang="zh-Hans" sz="2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endParaRPr kumimoji="1" lang="zh-CN" altLang="en-US" sz="20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kumimoji="1" lang="zh-CN" altLang="en-US" sz="20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0B31D6-E751-7A4F-B20A-928C564C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712" y="2136990"/>
            <a:ext cx="4953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zh-Hans" altLang="en-US" dirty="0"/>
              <a:t>总结</a:t>
            </a:r>
            <a:endParaRPr lang="en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114319-F6AD-D34C-9A8C-669686553D10}"/>
              </a:ext>
            </a:extLst>
          </p:cNvPr>
          <p:cNvSpPr/>
          <p:nvPr/>
        </p:nvSpPr>
        <p:spPr>
          <a:xfrm>
            <a:off x="1190624" y="5035116"/>
            <a:ext cx="1012507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SwiftUI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不只是改变了开发</a:t>
            </a:r>
            <a:r>
              <a:rPr lang="en" altLang="zh-CN" sz="2400" dirty="0">
                <a:solidFill>
                  <a:schemeClr val="bg1">
                    <a:lumMod val="50000"/>
                  </a:schemeClr>
                </a:solidFill>
              </a:rPr>
              <a:t>iOS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应用程序的方式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最大的转变是推进了苹果开发者生态系统。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F9A860-9BC7-DC45-BDF8-D458B6D9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53" y="1399264"/>
            <a:ext cx="3216215" cy="32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Hans" altLang="en-US" dirty="0"/>
              <a:t>吐槽一下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D9A7D-2504-ED46-BBB1-0AF02A6166B9}"/>
              </a:ext>
            </a:extLst>
          </p:cNvPr>
          <p:cNvSpPr txBox="1"/>
          <p:nvPr/>
        </p:nvSpPr>
        <p:spPr>
          <a:xfrm>
            <a:off x="1069441" y="1742649"/>
            <a:ext cx="9649359" cy="108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你还在用粗狂原始的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Frame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布局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API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冗长难用的</a:t>
            </a:r>
            <a:r>
              <a:rPr kumimoji="1" lang="en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Autolayout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吗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83CCFA-5FBE-3241-929D-BAE523DD32A6}"/>
              </a:ext>
            </a:extLst>
          </p:cNvPr>
          <p:cNvSpPr txBox="1"/>
          <p:nvPr/>
        </p:nvSpPr>
        <p:spPr>
          <a:xfrm>
            <a:off x="1069441" y="2554112"/>
            <a:ext cx="8799204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你还在用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en-US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ib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,Story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kumimoji="1" lang="en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oard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故事板托线关联控件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而担心冲突吗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5AC6F7-5B7F-914E-9C63-6320AEAE3C96}"/>
              </a:ext>
            </a:extLst>
          </p:cNvPr>
          <p:cNvSpPr txBox="1"/>
          <p:nvPr/>
        </p:nvSpPr>
        <p:spPr>
          <a:xfrm>
            <a:off x="1069441" y="4411664"/>
            <a:ext cx="3959738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听说你已经不做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iOS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CABA22-68D0-0D49-A7FD-64ABCB19DD4E}"/>
              </a:ext>
            </a:extLst>
          </p:cNvPr>
          <p:cNvSpPr txBox="1"/>
          <p:nvPr/>
        </p:nvSpPr>
        <p:spPr>
          <a:xfrm>
            <a:off x="1069441" y="3514884"/>
            <a:ext cx="567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你还在因为编译运行太慢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跑去刷微博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09D8A1-1C33-8341-8F66-39799D7A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67" y="3476011"/>
            <a:ext cx="3497913" cy="27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4486396" y="2472992"/>
            <a:ext cx="5058657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98769A-CDBA-EA4D-8F9E-A38B5C289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587" y="2472992"/>
            <a:ext cx="936586" cy="9365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1689F51-49E3-2A44-B5A0-1F75452D3BE6}"/>
              </a:ext>
            </a:extLst>
          </p:cNvPr>
          <p:cNvSpPr txBox="1"/>
          <p:nvPr/>
        </p:nvSpPr>
        <p:spPr>
          <a:xfrm>
            <a:off x="4808306" y="3991182"/>
            <a:ext cx="4414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Better apps. Less code.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编写更少的代码，打造更出色的 </a:t>
            </a:r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</a:rPr>
              <a:t>app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000" kern="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04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Hans" dirty="0" err="1"/>
              <a:t>SwiftUI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4838" y="1247975"/>
            <a:ext cx="10472732" cy="245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是一种创新、简洁的编程方式，通过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Swift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的强大功能，在所有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平台上构建用户界面。借助它，您只需一套工具和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，即可创建面向任何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设备的用户界面。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采用简单易懂、编写方式自然的声明式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Swift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语法，可无缝支持新的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Xcode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设计工具，让您的代码与设计保持高度同步。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原生支持“动态字体”、“深色模式”、本地化和辅助功能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第一行您写出的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代码，就已经是您编写过的、功能最强大的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代码。</a:t>
            </a:r>
            <a:endParaRPr lang="zh-CN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ED8028-B850-D542-9909-DD307B2F6A26}"/>
              </a:ext>
            </a:extLst>
          </p:cNvPr>
          <p:cNvSpPr txBox="1"/>
          <p:nvPr/>
        </p:nvSpPr>
        <p:spPr>
          <a:xfrm>
            <a:off x="2738997" y="4186238"/>
            <a:ext cx="6587060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Hans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跨平台</a:t>
            </a:r>
            <a:r>
              <a:rPr kumimoji="1" lang="en-US" altLang="zh-Han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声明式语法</a:t>
            </a:r>
            <a:r>
              <a:rPr kumimoji="1" lang="en-US" altLang="zh-Han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实时预览</a:t>
            </a:r>
            <a:endParaRPr kumimoji="1"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跨平台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69986B-6DBC-284E-AC5D-497858A1A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2" y="2235200"/>
            <a:ext cx="6718300" cy="1846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A968DA-D097-7D4A-B13F-2BF9D9529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391891" y="4269699"/>
            <a:ext cx="1408221" cy="16100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E08755-5197-0841-90C9-1EB0F2A7F3C8}"/>
              </a:ext>
            </a:extLst>
          </p:cNvPr>
          <p:cNvSpPr txBox="1"/>
          <p:nvPr/>
        </p:nvSpPr>
        <p:spPr>
          <a:xfrm>
            <a:off x="7225554" y="4428566"/>
            <a:ext cx="5558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6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CN" altLang="en-US" sz="6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48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跨平台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8ECCDD-DD61-844D-9185-E9F1ABDF141D}"/>
              </a:ext>
            </a:extLst>
          </p:cNvPr>
          <p:cNvSpPr txBox="1"/>
          <p:nvPr/>
        </p:nvSpPr>
        <p:spPr>
          <a:xfrm>
            <a:off x="1671078" y="3600450"/>
            <a:ext cx="948101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Han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</a:t>
            </a:r>
            <a:r>
              <a:rPr lang="en-US" altLang="zh-Han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zh-Han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框架用于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构建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macOS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iPadOS</a:t>
            </a:r>
            <a:r>
              <a:rPr lang="en-US" altLang="zh-Han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watchOS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tvOS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下的“跨”苹果平台的应用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 Native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 </a:t>
            </a:r>
            <a:r>
              <a:rPr lang="en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once, Write anywhere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Weex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Once, Run Everywhere </a:t>
            </a:r>
            <a:endParaRPr lang="en-US" altLang="zh-CN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苹果充分考虑到用户的实际体验，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TV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大屏的体验和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Watch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的便携体验差异巨大，因此 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的理念是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 </a:t>
            </a:r>
            <a:r>
              <a:rPr lang="en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once,Apply</a:t>
            </a:r>
            <a:r>
              <a:rPr lang="e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anywhere</a:t>
            </a:r>
            <a:endPara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F5B91E-970E-8F4C-B826-7264AF00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1574800"/>
            <a:ext cx="4340226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跨平台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7394C-D80F-D944-82F6-E65C7F2B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86" y="1434352"/>
            <a:ext cx="4095003" cy="46552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1450BA-9C86-DB45-B130-37A91D75FB9A}"/>
              </a:ext>
            </a:extLst>
          </p:cNvPr>
          <p:cNvSpPr txBox="1"/>
          <p:nvPr/>
        </p:nvSpPr>
        <p:spPr>
          <a:xfrm>
            <a:off x="1039466" y="1936376"/>
            <a:ext cx="5989984" cy="240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各个平台有各个平台的特色实现，但在 </a:t>
            </a:r>
            <a:r>
              <a:rPr lang="en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层的 </a:t>
            </a:r>
            <a:r>
              <a:rPr lang="en" altLang="zh-CN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写法仍然是一致的。</a:t>
            </a:r>
            <a:endParaRPr kumimoji="1" lang="zh-CN" altLang="en-US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8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0F7C5-5B8C-8342-AEB0-190AA64C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64" y="3762000"/>
            <a:ext cx="635380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声明式语法</a:t>
            </a:r>
            <a:endParaRPr kumimoji="1" lang="zh-CN" altLang="en-US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B74D78D-5318-444E-951F-3781C4C41AF1}"/>
              </a:ext>
            </a:extLst>
          </p:cNvPr>
          <p:cNvSpPr/>
          <p:nvPr/>
        </p:nvSpPr>
        <p:spPr bwMode="auto">
          <a:xfrm>
            <a:off x="1336453" y="2548218"/>
            <a:ext cx="3440299" cy="3181246"/>
          </a:xfrm>
          <a:prstGeom prst="roundRect">
            <a:avLst>
              <a:gd name="adj" fmla="val 7094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252000" anchor="ctr"/>
          <a:lstStyle/>
          <a:p>
            <a:pPr>
              <a:defRPr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一般来说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命令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式编程通过组合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运算语句、循环语句、条件语句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语句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逐条指示计算机如何工作。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tx2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>
              <a:solidFill>
                <a:schemeClr val="tx2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tx2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470FAC-C833-4841-BFE0-6D13CF098E1B}"/>
              </a:ext>
            </a:extLst>
          </p:cNvPr>
          <p:cNvSpPr>
            <a:spLocks noChangeArrowheads="1"/>
          </p:cNvSpPr>
          <p:nvPr/>
        </p:nvSpPr>
        <p:spPr bwMode="auto">
          <a:xfrm rot="19674147">
            <a:off x="2973715" y="4995378"/>
            <a:ext cx="2500313" cy="571500"/>
          </a:xfrm>
          <a:prstGeom prst="rect">
            <a:avLst/>
          </a:prstGeom>
          <a:solidFill>
            <a:srgbClr val="FFC000">
              <a:alpha val="70195"/>
            </a:srgbClr>
          </a:solidFill>
          <a:ln w="3175" algn="ctr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Hans" altLang="en-US" dirty="0">
                <a:solidFill>
                  <a:schemeClr val="bg2">
                    <a:lumMod val="50000"/>
                  </a:schemeClr>
                </a:solidFill>
                <a:latin typeface="Mistral" pitchFamily="66" charset="0"/>
                <a:ea typeface="微软雅黑" pitchFamily="34" charset="-122"/>
                <a:cs typeface="Microsoft Sans Serif" pitchFamily="34" charset="0"/>
              </a:rPr>
              <a:t>命令式编程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stral" pitchFamily="66" charset="0"/>
              <a:ea typeface="微软雅黑" pitchFamily="34" charset="-122"/>
              <a:cs typeface="Microsoft Sans Serif" pitchFamily="34" charset="0"/>
            </a:endParaRPr>
          </a:p>
        </p:txBody>
      </p:sp>
      <p:grpSp>
        <p:nvGrpSpPr>
          <p:cNvPr id="12" name="组合 26">
            <a:extLst>
              <a:ext uri="{FF2B5EF4-FFF2-40B4-BE49-F238E27FC236}">
                <a16:creationId xmlns:a16="http://schemas.microsoft.com/office/drawing/2014/main" id="{DF164EBB-AC18-2C44-9427-8066B1670EEE}"/>
              </a:ext>
            </a:extLst>
          </p:cNvPr>
          <p:cNvGrpSpPr>
            <a:grpSpLocks/>
          </p:cNvGrpSpPr>
          <p:nvPr/>
        </p:nvGrpSpPr>
        <p:grpSpPr bwMode="auto">
          <a:xfrm>
            <a:off x="7281879" y="2706954"/>
            <a:ext cx="3284220" cy="2997098"/>
            <a:chOff x="467543" y="3184546"/>
            <a:chExt cx="3285056" cy="2997628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CBE3C87-A341-8143-B842-3BE651E7DC8D}"/>
                </a:ext>
              </a:extLst>
            </p:cNvPr>
            <p:cNvSpPr/>
            <p:nvPr/>
          </p:nvSpPr>
          <p:spPr>
            <a:xfrm>
              <a:off x="467543" y="3184546"/>
              <a:ext cx="3285053" cy="2997628"/>
            </a:xfrm>
            <a:prstGeom prst="roundRect">
              <a:avLst>
                <a:gd name="adj" fmla="val 709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25200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tx1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  <a:p>
              <a:pPr>
                <a:defRPr/>
              </a:pP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声明式的编程范式正好站在</a:t>
              </a:r>
              <a:r>
                <a:rPr lang="zh-Han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命令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式的对面</a:t>
              </a:r>
              <a:r>
                <a:rPr lang="zh-Hans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。</a:t>
              </a:r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它描述目标的性质，让计算机明白目标，而非流程。</a:t>
              </a:r>
              <a:endPara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tx1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chemeClr val="tx1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对角圆角矩形 13">
              <a:extLst>
                <a:ext uri="{FF2B5EF4-FFF2-40B4-BE49-F238E27FC236}">
                  <a16:creationId xmlns:a16="http://schemas.microsoft.com/office/drawing/2014/main" id="{297EF9D9-35F0-E848-ADD4-FC7A0E3E8CFE}"/>
                </a:ext>
              </a:extLst>
            </p:cNvPr>
            <p:cNvSpPr/>
            <p:nvPr/>
          </p:nvSpPr>
          <p:spPr>
            <a:xfrm>
              <a:off x="2987824" y="4739658"/>
              <a:ext cx="764775" cy="1188132"/>
            </a:xfrm>
            <a:prstGeom prst="round2DiagRect">
              <a:avLst>
                <a:gd name="adj1" fmla="val 17282"/>
                <a:gd name="adj2" fmla="val 0"/>
              </a:avLst>
            </a:prstGeom>
            <a:gradFill flip="none" rotWithShape="1">
              <a:gsLst>
                <a:gs pos="51000">
                  <a:schemeClr val="accent5">
                    <a:alpha val="0"/>
                  </a:schemeClr>
                </a:gs>
                <a:gs pos="100000">
                  <a:schemeClr val="accent5">
                    <a:alpha val="29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252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81595BD-5F5E-7740-85A7-4D96676A2465}"/>
              </a:ext>
            </a:extLst>
          </p:cNvPr>
          <p:cNvSpPr>
            <a:spLocks noChangeArrowheads="1"/>
          </p:cNvSpPr>
          <p:nvPr/>
        </p:nvSpPr>
        <p:spPr bwMode="auto">
          <a:xfrm rot="19674147">
            <a:off x="8646178" y="4905254"/>
            <a:ext cx="2500312" cy="571500"/>
          </a:xfrm>
          <a:prstGeom prst="rect">
            <a:avLst/>
          </a:prstGeom>
          <a:solidFill>
            <a:srgbClr val="FFC000">
              <a:alpha val="70195"/>
            </a:srgbClr>
          </a:solidFill>
          <a:ln w="3175" algn="ctr">
            <a:noFill/>
            <a:round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Hans" altLang="en-US" dirty="0">
                <a:solidFill>
                  <a:schemeClr val="bg2">
                    <a:lumMod val="50000"/>
                  </a:schemeClr>
                </a:solidFill>
                <a:latin typeface="Mistral" pitchFamily="66" charset="0"/>
                <a:ea typeface="微软雅黑" pitchFamily="34" charset="-122"/>
                <a:cs typeface="Microsoft Sans Serif" pitchFamily="34" charset="0"/>
              </a:rPr>
              <a:t>声明式编程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stral" pitchFamily="66" charset="0"/>
              <a:ea typeface="微软雅黑" pitchFamily="34" charset="-122"/>
              <a:cs typeface="Microsoft Sans Serif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2D88161-F107-604B-80E6-3AF2429A2595}"/>
              </a:ext>
            </a:extLst>
          </p:cNvPr>
          <p:cNvSpPr txBox="1"/>
          <p:nvPr/>
        </p:nvSpPr>
        <p:spPr>
          <a:xfrm>
            <a:off x="7978950" y="1947999"/>
            <a:ext cx="1917384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</a:rPr>
              <a:t>Declarative</a:t>
            </a:r>
            <a:endParaRPr kumimoji="1" lang="zh-CN" altLang="en-US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F551D61-BEFD-8442-99D2-B0C68B2F8B93}"/>
              </a:ext>
            </a:extLst>
          </p:cNvPr>
          <p:cNvSpPr/>
          <p:nvPr/>
        </p:nvSpPr>
        <p:spPr>
          <a:xfrm>
            <a:off x="2133977" y="1947998"/>
            <a:ext cx="1845249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imperative</a:t>
            </a:r>
            <a:endParaRPr kumimoji="1" lang="zh-CN" altLang="en-US" sz="2400" b="1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9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5" grpId="0" animBg="1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声明式语法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CF1BF0-C386-5848-905A-818586255B98}"/>
              </a:ext>
            </a:extLst>
          </p:cNvPr>
          <p:cNvSpPr txBox="1"/>
          <p:nvPr/>
        </p:nvSpPr>
        <p:spPr>
          <a:xfrm>
            <a:off x="322288" y="1452282"/>
            <a:ext cx="5046574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Hans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命令</a:t>
            </a:r>
            <a:r>
              <a:rPr kumimoji="1" lang="zh-CN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式编程 </a:t>
            </a:r>
            <a:r>
              <a:rPr kumimoji="1" lang="en-US" altLang="zh-CN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VS</a:t>
            </a:r>
            <a:r>
              <a:rPr kumimoji="1" lang="zh-CN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声明式编程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708C44-52B8-254B-AD67-AA5E3B13302C}"/>
              </a:ext>
            </a:extLst>
          </p:cNvPr>
          <p:cNvSpPr txBox="1"/>
          <p:nvPr/>
        </p:nvSpPr>
        <p:spPr>
          <a:xfrm>
            <a:off x="477606" y="2595056"/>
            <a:ext cx="11230300" cy="260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如果说</a:t>
            </a:r>
            <a:r>
              <a:rPr lang="zh-Hans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命令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式是教会计算机 “</a:t>
            </a:r>
            <a:r>
              <a:rPr lang="zh-CN" altLang="en-US" sz="2400" b="1" dirty="0">
                <a:solidFill>
                  <a:srgbClr val="FF0000"/>
                </a:solidFill>
              </a:rPr>
              <a:t>怎么做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”， 那么声明式就是教会计算机 “</a:t>
            </a:r>
            <a:r>
              <a:rPr lang="zh-CN" altLang="en-US" sz="2400" b="1" dirty="0">
                <a:solidFill>
                  <a:srgbClr val="FF0000"/>
                </a:solidFill>
              </a:rPr>
              <a:t>做什么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”。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Hans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命令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式编程是</a:t>
            </a:r>
            <a:r>
              <a:rPr lang="zh-CN" altLang="en-US" sz="2400" b="1" dirty="0">
                <a:solidFill>
                  <a:srgbClr val="FF0000"/>
                </a:solidFill>
              </a:rPr>
              <a:t>描述过程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，期望程序执行以得到我们想要的结果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而声明式编程则是</a:t>
            </a:r>
            <a:r>
              <a:rPr lang="zh-CN" altLang="en-US" sz="2400" b="1" dirty="0">
                <a:solidFill>
                  <a:srgbClr val="FF0000"/>
                </a:solidFill>
              </a:rPr>
              <a:t>描述结果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，让计算机为我们考虑和组织出具体过程，最后得到被描述的结果。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58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声明式</a:t>
            </a:r>
            <a:r>
              <a:rPr kumimoji="1" lang="en-US" altLang="zh-Hans" dirty="0"/>
              <a:t>UI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CF1BF0-C386-5848-905A-818586255B98}"/>
              </a:ext>
            </a:extLst>
          </p:cNvPr>
          <p:cNvSpPr txBox="1"/>
          <p:nvPr/>
        </p:nvSpPr>
        <p:spPr>
          <a:xfrm>
            <a:off x="322288" y="1452282"/>
            <a:ext cx="2236510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举个栗子</a:t>
            </a:r>
            <a:r>
              <a:rPr kumimoji="1" lang="zh-Hans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🌰</a:t>
            </a:r>
            <a:endParaRPr kumimoji="1" lang="zh-CN" altLang="en-US" sz="3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976920-E832-B144-B654-E27A4722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55" y="2595056"/>
            <a:ext cx="10074493" cy="1710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166608-F54B-3D47-A684-50C1D9E2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0" y="4607727"/>
            <a:ext cx="5277991" cy="15169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DC703A-A433-E240-B448-C76D08A42D48}"/>
              </a:ext>
            </a:extLst>
          </p:cNvPr>
          <p:cNvSpPr txBox="1"/>
          <p:nvPr/>
        </p:nvSpPr>
        <p:spPr>
          <a:xfrm>
            <a:off x="9466729" y="3042992"/>
            <a:ext cx="1679419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UIKit</a:t>
            </a:r>
            <a:endParaRPr kumimoji="1" lang="zh-CN" altLang="en-US" sz="4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3C60C7-99F6-B946-A59C-31E210A97DFA}"/>
              </a:ext>
            </a:extLst>
          </p:cNvPr>
          <p:cNvSpPr txBox="1"/>
          <p:nvPr/>
        </p:nvSpPr>
        <p:spPr>
          <a:xfrm>
            <a:off x="9144001" y="5055685"/>
            <a:ext cx="2002148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SwiftUI</a:t>
            </a:r>
            <a:endParaRPr kumimoji="1" lang="zh-CN" altLang="en-US" sz="4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20FED5-885F-304C-BC89-44AD833D7CF4}"/>
              </a:ext>
            </a:extLst>
          </p:cNvPr>
          <p:cNvSpPr txBox="1"/>
          <p:nvPr/>
        </p:nvSpPr>
        <p:spPr>
          <a:xfrm>
            <a:off x="5701554" y="4959110"/>
            <a:ext cx="3442448" cy="160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rgbClr val="FF0000"/>
                </a:solidFill>
              </a:rPr>
              <a:t>更易于编写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更自然</a:t>
            </a:r>
            <a:r>
              <a:rPr lang="en-US" altLang="zh-CN" sz="2400" dirty="0">
                <a:solidFill>
                  <a:srgbClr val="FF0000"/>
                </a:solidFill>
              </a:rPr>
              <a:t>,</a:t>
            </a:r>
            <a:r>
              <a:rPr lang="zh-CN" altLang="en-US" sz="2400" dirty="0">
                <a:solidFill>
                  <a:srgbClr val="FF0000"/>
                </a:solidFill>
              </a:rPr>
              <a:t>代码更少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A54958-3FA1-C541-B2EB-51B2EBA7AB14}"/>
              </a:ext>
            </a:extLst>
          </p:cNvPr>
          <p:cNvSpPr/>
          <p:nvPr/>
        </p:nvSpPr>
        <p:spPr>
          <a:xfrm>
            <a:off x="5701554" y="3760539"/>
            <a:ext cx="3065929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Hans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代码可读性差</a:t>
            </a:r>
            <a:r>
              <a:rPr kumimoji="1" lang="en-US" altLang="zh-Han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不可控</a:t>
            </a:r>
            <a:endParaRPr kumimoji="1" lang="zh-CN" altLang="en-US" sz="24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047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27966</TotalTime>
  <Words>809</Words>
  <Application>Microsoft Macintosh PowerPoint</Application>
  <PresentationFormat>宽屏</PresentationFormat>
  <Paragraphs>87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宋体</vt:lpstr>
      <vt:lpstr>Microsoft YaHei</vt:lpstr>
      <vt:lpstr>Microsoft YaHei</vt:lpstr>
      <vt:lpstr>Segoe UI Light</vt:lpstr>
      <vt:lpstr>Arial</vt:lpstr>
      <vt:lpstr>Calibri</vt:lpstr>
      <vt:lpstr>Century Gothic</vt:lpstr>
      <vt:lpstr>Microsoft Sans Serif</vt:lpstr>
      <vt:lpstr>Mistral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1634</cp:revision>
  <dcterms:created xsi:type="dcterms:W3CDTF">2015-08-18T02:51:41Z</dcterms:created>
  <dcterms:modified xsi:type="dcterms:W3CDTF">2020-08-13T06:52:32Z</dcterms:modified>
  <cp:category/>
</cp:coreProperties>
</file>